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99" r:id="rId4"/>
    <p:sldId id="264" r:id="rId5"/>
    <p:sldId id="290" r:id="rId6"/>
    <p:sldId id="300" r:id="rId7"/>
    <p:sldId id="259" r:id="rId8"/>
    <p:sldId id="301" r:id="rId9"/>
    <p:sldId id="30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-1392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7D5EED-1F97-4F2A-811F-B406A6F5E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D6FCF6A-DAC1-4A22-A1C6-A0C1CA265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9BA167-AEEE-4559-9105-E11736C78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D58F570-0948-42B2-B245-2276DF0C1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0469EB-3B43-40F1-9C8F-5C55808BB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C057502E-ADA1-4703-BE6A-90EC328995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25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DE1750-A55B-4A2D-8471-C9510DBF1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67A60F8-AA53-40C9-B452-00103893C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647A2D-2165-4A86-A3DC-98D523420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5F1C277-C663-437F-A88C-1F46E74B5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C5FF699-36C2-4C91-8E88-E8F1F952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489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6592686-7282-45C5-A1CA-1E2396489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141C1EB-8D1A-405A-90EE-EEF654850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09A63BF-95DB-451C-A393-8EB886D75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8CC378A-B188-426B-97F2-446EEF48D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1B1D353-F7BC-4B27-8F9A-142ABD17D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789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254AE4-53C9-4448-A18C-D97E48EB6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91FA3FE-A45F-4BC9-A0BA-ED0064F8B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D21550F-444A-4C32-ACD5-A7E2B1E69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8C50DEC-31B2-4797-BD25-9E88FE05F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9957C74-571A-4687-BAAE-8880B6DB8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CB2AE59-EF63-409D-B700-8512D8F07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506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71D196-6724-4B91-88B9-37A1AEA90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2808C6-E189-4881-A60D-ABD64CDDF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5B4CE4E8-3625-4901-941F-39E3864353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344FE26-5621-48BB-BD4F-0093C73F8C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CE617D29-96DE-4435-88B0-70690737D4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94DCE13-EFEC-4B04-9F50-762BAB3A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8A74D00-3619-4E6B-84AD-9D709753B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A968D57-4D33-4B2A-BC03-C35E07DFF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29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FC0A9B-6BA3-4967-B402-E8BA2E2F2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FCB36D5-C88F-42A1-98FD-DB440AAB0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73BBD3A-F0E0-4278-A00F-9960D708F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82CA90A-4144-4C1F-998C-A9BA38F94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54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63C1FEDA-AE0F-4552-88F5-1E574F604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FCF1511-058F-4DB8-8B8E-63E8C98A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6A0D7AC-717A-4196-B600-38426866D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745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9674CB-933E-47AA-80B1-1254834DA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F1EC3B-2DB2-407D-A200-9CEA49F98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23CFEB9-3240-4969-9D56-8483FE09F1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9F2006B-952D-421D-BA6A-A3121AD97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B287F04-387E-42C3-8F43-31DF6689F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0AA591D-B38E-4EE4-A687-4DB4015EF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145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271156-7968-4E0B-BC72-B01A8EE05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903F869-536E-4047-B517-DEEDAEFC61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0E4CC05-2190-4B44-99F8-FD3A96F4E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854FCE9-DED7-44ED-A344-37982091E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CE58A79-A089-48D5-B22C-EECD89718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CFFEA4F-6BF2-4892-8445-F1D35AE8E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5508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83F820-8511-4AEB-A7F8-C180233DD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9C0C2A1-FF7D-471E-8FA1-A25D6995C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459927C-E196-4F8B-BE78-B0265D05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19FB7E-4634-4081-90FA-BDF4F0374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C13F617-253E-4968-935B-F729E238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935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5565FE5-936C-4D58-B110-6BD636F51A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60E107A-F4DC-4882-A245-18341C994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379F21D-998A-494D-B1AC-CEEA66F1F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A6098C-5E07-4A5C-846B-42D1D3740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54B1240-AFF0-4266-B9D2-CDF6D91E9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725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F6338F6-2F64-4880-9A86-91B15CBEF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4F16AEF-67F7-40CD-BB5B-B72EAE489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461215D-997F-44B3-BB00-61FBD44F4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5B34F-EC8D-454F-9882-95A213DFD72C}" type="datetimeFigureOut">
              <a:rPr lang="ru-RU" smtClean="0"/>
              <a:t>07.09.2026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D1FF930-B53D-4CDB-9D4D-8DA857BA9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2C8DD5-4CDC-44A1-BB3D-16F785EEE8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0477D-0D85-4578-B12D-54F946DDF8DB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3D0B3E7-1680-4C1F-BE26-F7D72BB2043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59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2603192" y="1448666"/>
            <a:ext cx="7173912" cy="3544888"/>
          </a:xfrm>
        </p:spPr>
        <p:txBody>
          <a:bodyPr rtlCol="0">
            <a:no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</a:t>
            </a:r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роведени</a:t>
            </a:r>
            <a: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е</a:t>
            </a:r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школьного</a:t>
            </a:r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этапа </a:t>
            </a:r>
            <a:br>
              <a:rPr lang="en-US" sz="32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всероссийской олимпиады школьников</a:t>
            </a:r>
            <a:br>
              <a:rPr lang="en-US" sz="32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</a:t>
            </a:r>
            <a:r>
              <a:rPr lang="en-US" sz="32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Красносельском районе </a:t>
            </a:r>
            <a:br>
              <a:rPr lang="en-US" sz="3200" dirty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en-US" sz="32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 </a:t>
            </a:r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</a:t>
            </a: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6</a:t>
            </a:r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-202</a:t>
            </a:r>
            <a: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7</a:t>
            </a:r>
            <a:r>
              <a:rPr lang="en-US" sz="3200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учебном году</a:t>
            </a:r>
          </a:p>
        </p:txBody>
      </p:sp>
      <p:pic>
        <p:nvPicPr>
          <p:cNvPr id="1026" name="Picture 2" descr="НОВЫЙ Логотип ВсОШ прозрач фон - Центр развития образования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9855" y="0"/>
            <a:ext cx="3496470" cy="159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70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/>
          </p:cNvPr>
          <p:cNvSpPr>
            <a:spLocks noGrp="1"/>
          </p:cNvSpPr>
          <p:nvPr>
            <p:ph type="ctrTitle"/>
          </p:nvPr>
        </p:nvSpPr>
        <p:spPr>
          <a:xfrm>
            <a:off x="6679892" y="242166"/>
            <a:ext cx="4864408" cy="519834"/>
          </a:xfrm>
        </p:spPr>
        <p:txBody>
          <a:bodyPr rtlCol="0">
            <a:noAutofit/>
          </a:bodyPr>
          <a:lstStyle/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Общие положения</a:t>
            </a:r>
            <a:endParaRPr lang="en-US" sz="3200" dirty="0">
              <a:solidFill>
                <a:srgbClr val="00206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0253" y="926047"/>
            <a:ext cx="942584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Всероссийская олимпиада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школьников (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ВсОШ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) 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– 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это</a:t>
            </a:r>
            <a:r>
              <a:rPr lang="ru-RU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 система ежегодных предметных олимпиад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</a:p>
          <a:p>
            <a:pPr algn="r"/>
            <a:r>
              <a:rPr lang="ru-RU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24 предмета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: русский язык, литература, математика, информатика, физика, астрономия, химия, биология, экология, экономика, география, физическая культура, </a:t>
            </a:r>
            <a:r>
              <a:rPr lang="ru-RU" dirty="0" err="1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ОБЗиР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, английский язык, китайский язык, немецкий язык, испанский язык, итальянский язык, французский язык, технологии, искусство (МХК), история, право, обществознание. </a:t>
            </a:r>
          </a:p>
          <a:p>
            <a:pPr algn="r"/>
            <a:endParaRPr lang="ru-RU" dirty="0" smtClean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pPr algn="r"/>
            <a:r>
              <a:rPr lang="ru-RU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4 этапа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: школьный, районный, региональный и заключительный.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Любой </a:t>
            </a:r>
            <a:r>
              <a:rPr lang="ru-RU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школьник 4-11-х классов может </a:t>
            </a:r>
            <a:r>
              <a:rPr lang="ru-RU" b="1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 добровольной основе 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принять участие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в </a:t>
            </a:r>
            <a:r>
              <a:rPr lang="ru-RU" b="1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школьном этапе </a:t>
            </a:r>
            <a:r>
              <a:rPr lang="ru-RU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ВсОШ и далее двигаться 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 следующий этап с </a:t>
            </a:r>
            <a:r>
              <a:rPr lang="ru-RU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учетом своих результатов и правил отбора на следующий этап.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5619" y="5068314"/>
            <a:ext cx="9873842" cy="923330"/>
          </a:xfrm>
          <a:prstGeom prst="rect">
            <a:avLst/>
          </a:prstGeom>
          <a:noFill/>
          <a:ln>
            <a:solidFill>
              <a:schemeClr val="accent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Школьный этап проводится </a:t>
            </a:r>
            <a:r>
              <a:rPr lang="ru-RU" b="1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 </a:t>
            </a:r>
            <a:r>
              <a:rPr lang="ru-RU" b="1" u="sng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очной форме </a:t>
            </a:r>
            <a:r>
              <a:rPr lang="ru-RU" b="1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на базе образовательных организаций                        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 идентификацией личности обучающихся и контролем соблюдения ими условий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 требований по проведению школьного этапа, установленных организатором </a:t>
            </a:r>
            <a:endParaRPr lang="ru-RU" dirty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16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73079" y="903767"/>
            <a:ext cx="9124339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Всероссийская олимпиада школьников проводится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для обучающихся 5-11 классов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(по русскому языку и математике – 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для обучающихся 4-11 классов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)</a:t>
            </a:r>
          </a:p>
          <a:p>
            <a:endParaRPr lang="ru-RU" dirty="0" smtClean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Предметы на школьном этапе: химия, астрономия, физика, биология, математика, информатика выполняются на технологической платформе «</a:t>
            </a:r>
            <a:r>
              <a:rPr lang="ru-RU" dirty="0" err="1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Сириус.Курсы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очно в образовательном учреждении</a:t>
            </a:r>
            <a:r>
              <a:rPr lang="ru-RU" b="1" i="1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94780" y="3836657"/>
            <a:ext cx="91125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Принять </a:t>
            </a:r>
            <a:r>
              <a:rPr lang="ru-RU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участие в предмете можно один раз: за свой 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класс обучения </a:t>
            </a:r>
            <a:r>
              <a:rPr lang="ru-RU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или 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классы </a:t>
            </a:r>
            <a:r>
              <a:rPr lang="ru-RU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выше. Призеры</a:t>
            </a:r>
            <a:r>
              <a:rPr lang="en-US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/</a:t>
            </a:r>
            <a:r>
              <a:rPr lang="ru-RU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победители районного этапа прошлого 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учебного года проходят на районный </a:t>
            </a:r>
            <a:r>
              <a:rPr lang="ru-RU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этап 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автоматически. Их участие в школьном этапе по желанию. </a:t>
            </a:r>
            <a:endParaRPr lang="ru-RU" dirty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Участники, обучающиеся на семейной форме, могут </a:t>
            </a:r>
            <a:r>
              <a:rPr lang="ru-RU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принять 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участие в олимпиаде на </a:t>
            </a:r>
            <a:r>
              <a:rPr lang="ru-RU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базе образовательной 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организации </a:t>
            </a:r>
            <a:r>
              <a:rPr lang="ru-RU" b="1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в очном </a:t>
            </a:r>
            <a:r>
              <a:rPr lang="ru-RU" b="1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формате</a:t>
            </a:r>
            <a:r>
              <a:rPr lang="ru-RU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91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/>
          <p:cNvSpPr txBox="1"/>
          <p:nvPr/>
        </p:nvSpPr>
        <p:spPr>
          <a:xfrm>
            <a:off x="6499551" y="4371306"/>
            <a:ext cx="5215121" cy="20646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ru-RU" sz="22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Труд «технология»</a:t>
            </a: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ru-RU" sz="22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включает в себя два профиля: </a:t>
            </a:r>
            <a:endParaRPr lang="ru-RU" sz="2267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fontAlgn="auto">
              <a:lnSpc>
                <a:spcPts val="2267"/>
              </a:lnSpc>
              <a:spcAft>
                <a:spcPts val="0"/>
              </a:spcAft>
              <a:buAutoNum type="arabicParenR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Техника, технологии и техническое творчество</a:t>
            </a:r>
          </a:p>
          <a:p>
            <a:pPr marL="457200" indent="-457200" fontAlgn="auto">
              <a:lnSpc>
                <a:spcPts val="2267"/>
              </a:lnSpc>
              <a:spcAft>
                <a:spcPts val="0"/>
              </a:spcAft>
              <a:buAutoNum type="arabicParenR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дома, дизайн и технологии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endParaRPr lang="ru-RU" sz="2267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Принять участие можно </a:t>
            </a: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одном профиле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974784" y="329609"/>
            <a:ext cx="4745532" cy="2654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ru-RU" sz="22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«Информатика» включает в себя 4 профиля: </a:t>
            </a:r>
          </a:p>
          <a:p>
            <a:pPr marL="457200" indent="-457200" fontAlgn="auto">
              <a:lnSpc>
                <a:spcPts val="2267"/>
              </a:lnSpc>
              <a:spcAft>
                <a:spcPts val="0"/>
              </a:spcAft>
              <a:buAutoNum type="arabicParenR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Программирование </a:t>
            </a:r>
          </a:p>
          <a:p>
            <a:pPr marL="457200" indent="-457200" fontAlgn="auto">
              <a:lnSpc>
                <a:spcPts val="2267"/>
              </a:lnSpc>
              <a:spcAft>
                <a:spcPts val="0"/>
              </a:spcAft>
              <a:buAutoNum type="arabicParenR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интеллект </a:t>
            </a:r>
          </a:p>
          <a:p>
            <a:pPr marL="457200" indent="-457200" fontAlgn="auto">
              <a:lnSpc>
                <a:spcPts val="2267"/>
              </a:lnSpc>
              <a:spcAft>
                <a:spcPts val="0"/>
              </a:spcAft>
              <a:buAutoNum type="arabicParenR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Робототехника</a:t>
            </a:r>
          </a:p>
          <a:p>
            <a:pPr marL="457200" indent="-457200" fontAlgn="auto">
              <a:lnSpc>
                <a:spcPts val="2267"/>
              </a:lnSpc>
              <a:spcAft>
                <a:spcPts val="0"/>
              </a:spcAft>
              <a:buAutoNum type="arabicParenR"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безопасность</a:t>
            </a:r>
          </a:p>
          <a:p>
            <a:pPr marL="457200" indent="-457200" algn="ctr" fontAlgn="auto">
              <a:lnSpc>
                <a:spcPts val="2267"/>
              </a:lnSpc>
              <a:spcAft>
                <a:spcPts val="0"/>
              </a:spcAft>
              <a:buAutoNum type="arabicParenR"/>
              <a:defRPr/>
            </a:pPr>
            <a:endParaRPr lang="ru-RU" sz="2267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ринять участие можно </a:t>
            </a: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олько в одном профиле</a:t>
            </a:r>
          </a:p>
        </p:txBody>
      </p:sp>
      <p:pic>
        <p:nvPicPr>
          <p:cNvPr id="4098" name="Picture 2" descr="Искусственный интеллект: что это, зачем нужен и на что способен ИИ| Читайте  на Эльдоблог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86" y="3599761"/>
            <a:ext cx="6209414" cy="306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В Минпросвещения рассказали, чему научат на уроках труда - Российская газет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551" y="122224"/>
            <a:ext cx="5215121" cy="347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569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5558" y="3356550"/>
            <a:ext cx="5344884" cy="646459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666"/>
              </a:lnSpc>
              <a:defRPr/>
            </a:pPr>
            <a:r>
              <a:rPr lang="ru-RU" sz="1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Почетный </a:t>
            </a:r>
            <a:r>
              <a:rPr lang="ru-RU" sz="12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знак </a:t>
            </a:r>
            <a:r>
              <a:rPr lang="ru-RU" sz="1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Правительства Санкт-Петербурга </a:t>
            </a:r>
          </a:p>
          <a:p>
            <a:pPr algn="ctr">
              <a:lnSpc>
                <a:spcPts val="2666"/>
              </a:lnSpc>
              <a:defRPr/>
            </a:pPr>
            <a:r>
              <a:rPr lang="ru-RU" sz="1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«За </a:t>
            </a:r>
            <a:r>
              <a:rPr lang="ru-RU" sz="12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особые успехи в обучении</a:t>
            </a:r>
            <a:r>
              <a:rPr lang="ru-RU" sz="1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» 10-11 класс</a:t>
            </a:r>
            <a:endParaRPr lang="ru-RU" sz="1200" dirty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1005" y="160960"/>
            <a:ext cx="8038214" cy="692497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666"/>
              </a:lnSpc>
              <a:defRPr/>
            </a:pPr>
            <a:endParaRPr lang="ru-RU" dirty="0" smtClean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ts val="2666"/>
              </a:lnSpc>
              <a:defRPr/>
            </a:pPr>
            <a:r>
              <a:rPr lang="ru-RU" sz="24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Всероссийская олимпиада школьников</a:t>
            </a:r>
            <a:endParaRPr lang="ru-RU" sz="2400" dirty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5558" y="2509690"/>
            <a:ext cx="5344884" cy="692497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666"/>
              </a:lnSpc>
              <a:defRPr/>
            </a:pPr>
            <a:r>
              <a:rPr lang="ru-RU" sz="1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Дополнительные баллы </a:t>
            </a:r>
            <a:r>
              <a:rPr lang="ru-RU" sz="12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 индивидуальным </a:t>
            </a:r>
            <a:r>
              <a:rPr lang="ru-RU" sz="1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достижениям при поступлении в ВУЗ и другие ОО</a:t>
            </a:r>
            <a:endParaRPr lang="ru-RU" sz="1200" dirty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48000" y="29673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969408" y="484885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75558" y="4352565"/>
            <a:ext cx="5344884" cy="1384995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666"/>
              </a:lnSpc>
              <a:defRPr/>
            </a:pPr>
            <a:r>
              <a:rPr lang="ru-RU" sz="1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Диплом </a:t>
            </a:r>
            <a:r>
              <a:rPr lang="ru-RU" sz="12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призёра или победителя заключительного этапа ВсОШ </a:t>
            </a:r>
            <a:r>
              <a:rPr lang="ru-RU" sz="1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дает автоматические </a:t>
            </a:r>
            <a:r>
              <a:rPr lang="ru-RU" sz="12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100 баллов на ЕГЭ по предмету </a:t>
            </a:r>
            <a:r>
              <a:rPr lang="ru-RU" sz="1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олимпиады и денежную премию</a:t>
            </a:r>
          </a:p>
          <a:p>
            <a:pPr algn="ctr">
              <a:lnSpc>
                <a:spcPts val="2666"/>
              </a:lnSpc>
              <a:defRPr/>
            </a:pPr>
            <a:r>
              <a:rPr lang="ru-RU" sz="1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Действует </a:t>
            </a:r>
            <a:r>
              <a:rPr lang="ru-RU" sz="1200" dirty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диплом ВсОШ четыре </a:t>
            </a:r>
            <a:r>
              <a:rPr lang="ru-RU" sz="12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года </a:t>
            </a:r>
            <a:endParaRPr lang="ru-RU" sz="1200" dirty="0">
              <a:solidFill>
                <a:srgbClr val="FFFFFF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Кронштадтский вестник » Вместо медали – почётный знак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4" t="3673" r="10974" b="6645"/>
          <a:stretch/>
        </p:blipFill>
        <p:spPr bwMode="auto">
          <a:xfrm>
            <a:off x="1567914" y="160960"/>
            <a:ext cx="2019300" cy="208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6965353" y="1354069"/>
            <a:ext cx="3911754" cy="499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01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210050" y="2246313"/>
            <a:ext cx="7296150" cy="3925887"/>
            <a:chOff x="0" y="0"/>
            <a:chExt cx="3702121" cy="1992111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702121" cy="1992111"/>
            </a:xfrm>
            <a:custGeom>
              <a:avLst/>
              <a:gdLst>
                <a:gd name="T0" fmla="*/ 3577660 w 3702121"/>
                <a:gd name="T1" fmla="*/ 1992111 h 1992111"/>
                <a:gd name="T2" fmla="*/ 124460 w 3702121"/>
                <a:gd name="T3" fmla="*/ 1992111 h 1992111"/>
                <a:gd name="T4" fmla="*/ 0 w 3702121"/>
                <a:gd name="T5" fmla="*/ 1867651 h 1992111"/>
                <a:gd name="T6" fmla="*/ 0 w 3702121"/>
                <a:gd name="T7" fmla="*/ 124460 h 1992111"/>
                <a:gd name="T8" fmla="*/ 124460 w 3702121"/>
                <a:gd name="T9" fmla="*/ 0 h 1992111"/>
                <a:gd name="T10" fmla="*/ 3577661 w 3702121"/>
                <a:gd name="T11" fmla="*/ 0 h 1992111"/>
                <a:gd name="T12" fmla="*/ 3702121 w 3702121"/>
                <a:gd name="T13" fmla="*/ 124460 h 1992111"/>
                <a:gd name="T14" fmla="*/ 3702121 w 3702121"/>
                <a:gd name="T15" fmla="*/ 1867651 h 1992111"/>
                <a:gd name="T16" fmla="*/ 3577661 w 3702121"/>
                <a:gd name="T17" fmla="*/ 1992111 h 1992111"/>
                <a:gd name="T18" fmla="*/ 3577660 w 3702121"/>
                <a:gd name="T19" fmla="*/ 1992111 h 1992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2121" h="1992111">
                  <a:moveTo>
                    <a:pt x="3577660" y="1992111"/>
                  </a:moveTo>
                  <a:lnTo>
                    <a:pt x="124460" y="1992111"/>
                  </a:lnTo>
                  <a:cubicBezTo>
                    <a:pt x="55880" y="1992111"/>
                    <a:pt x="0" y="1936231"/>
                    <a:pt x="0" y="18676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77661" y="0"/>
                  </a:lnTo>
                  <a:cubicBezTo>
                    <a:pt x="3646241" y="0"/>
                    <a:pt x="3702121" y="55880"/>
                    <a:pt x="3702121" y="124460"/>
                  </a:cubicBezTo>
                  <a:lnTo>
                    <a:pt x="3702121" y="1867651"/>
                  </a:lnTo>
                  <a:cubicBezTo>
                    <a:pt x="3702121" y="1936231"/>
                    <a:pt x="3646241" y="1992111"/>
                    <a:pt x="3577661" y="1992111"/>
                  </a:cubicBezTo>
                  <a:lnTo>
                    <a:pt x="3577660" y="1992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12" name="TextBox 10"/>
          <p:cNvSpPr txBox="1"/>
          <p:nvPr/>
        </p:nvSpPr>
        <p:spPr>
          <a:xfrm>
            <a:off x="7193661" y="1029494"/>
            <a:ext cx="4762500" cy="206466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ru-RU" sz="22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блог </a:t>
            </a: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ru-RU" sz="22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организаторов школьного </a:t>
            </a: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ru-RU" sz="22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районного этапов олимпиады</a:t>
            </a: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ru-RU" sz="22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Красносельском районе: </a:t>
            </a: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r>
              <a:rPr lang="en-US" sz="22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https://konkursimc.wordpress.com/</a:t>
            </a:r>
            <a:endParaRPr lang="ru-RU" sz="2267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endParaRPr lang="ru-RU" sz="2267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ts val="2267"/>
              </a:lnSpc>
              <a:spcAft>
                <a:spcPts val="0"/>
              </a:spcAft>
              <a:defRPr/>
            </a:pPr>
            <a:endParaRPr lang="ru-RU" sz="2267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3355975" y="438150"/>
            <a:ext cx="8289925" cy="42999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r" fontAlgn="auto">
              <a:lnSpc>
                <a:spcPts val="3333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333" dirty="0">
                <a:solidFill>
                  <a:srgbClr val="002060"/>
                </a:solidFill>
                <a:latin typeface="Arial Black" panose="020B0A04020102020204" pitchFamily="34" charset="0"/>
              </a:rPr>
              <a:t>Информационные ресурсы</a:t>
            </a:r>
          </a:p>
        </p:txBody>
      </p:sp>
      <p:pic>
        <p:nvPicPr>
          <p:cNvPr id="3074" name="Picture 2" descr="http://qrcoder.ru/code/?https%3A%2F%2Fkonkursimc.wordpress.com%2F&amp;6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2593016"/>
            <a:ext cx="2942866" cy="294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52" y="1975021"/>
            <a:ext cx="6555486" cy="3117574"/>
          </a:xfrm>
          <a:prstGeom prst="rect">
            <a:avLst/>
          </a:prstGeom>
        </p:spPr>
      </p:pic>
      <p:pic>
        <p:nvPicPr>
          <p:cNvPr id="10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7760">
            <a:off x="2231667" y="62637"/>
            <a:ext cx="1512888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18552" y="5204313"/>
            <a:ext cx="6775562" cy="14747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42900" indent="-342900" fontAlgn="auto">
              <a:lnSpc>
                <a:spcPts val="2267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6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актуальные </a:t>
            </a:r>
            <a:r>
              <a:rPr lang="ru-RU" sz="22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</a:t>
            </a:r>
            <a:r>
              <a:rPr lang="ru-RU" sz="226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</a:p>
          <a:p>
            <a:pPr marL="342900" indent="-342900" fontAlgn="auto">
              <a:lnSpc>
                <a:spcPts val="2267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6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к </a:t>
            </a:r>
            <a:r>
              <a:rPr lang="ru-RU" sz="2267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 </a:t>
            </a:r>
            <a:r>
              <a:rPr lang="ru-RU" sz="226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проведению этапов</a:t>
            </a:r>
          </a:p>
          <a:p>
            <a:pPr marL="342900" indent="-342900" fontAlgn="auto">
              <a:lnSpc>
                <a:spcPts val="2267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6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предварительные и итоговые результаты </a:t>
            </a:r>
          </a:p>
          <a:p>
            <a:pPr marL="342900" indent="-342900" fontAlgn="auto">
              <a:lnSpc>
                <a:spcPts val="2267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6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списки приглашенных на следующий этап </a:t>
            </a:r>
          </a:p>
          <a:p>
            <a:pPr marL="342900" indent="-342900" fontAlgn="auto">
              <a:lnSpc>
                <a:spcPts val="2267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26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обратная связь с районными координаторами  </a:t>
            </a: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466" y="5268867"/>
            <a:ext cx="1266825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36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210050" y="2246313"/>
            <a:ext cx="7296150" cy="3925887"/>
            <a:chOff x="0" y="0"/>
            <a:chExt cx="3702121" cy="1992111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0" y="0"/>
              <a:ext cx="3702121" cy="1992111"/>
            </a:xfrm>
            <a:custGeom>
              <a:avLst/>
              <a:gdLst>
                <a:gd name="T0" fmla="*/ 3577660 w 3702121"/>
                <a:gd name="T1" fmla="*/ 1992111 h 1992111"/>
                <a:gd name="T2" fmla="*/ 124460 w 3702121"/>
                <a:gd name="T3" fmla="*/ 1992111 h 1992111"/>
                <a:gd name="T4" fmla="*/ 0 w 3702121"/>
                <a:gd name="T5" fmla="*/ 1867651 h 1992111"/>
                <a:gd name="T6" fmla="*/ 0 w 3702121"/>
                <a:gd name="T7" fmla="*/ 124460 h 1992111"/>
                <a:gd name="T8" fmla="*/ 124460 w 3702121"/>
                <a:gd name="T9" fmla="*/ 0 h 1992111"/>
                <a:gd name="T10" fmla="*/ 3577661 w 3702121"/>
                <a:gd name="T11" fmla="*/ 0 h 1992111"/>
                <a:gd name="T12" fmla="*/ 3702121 w 3702121"/>
                <a:gd name="T13" fmla="*/ 124460 h 1992111"/>
                <a:gd name="T14" fmla="*/ 3702121 w 3702121"/>
                <a:gd name="T15" fmla="*/ 1867651 h 1992111"/>
                <a:gd name="T16" fmla="*/ 3577661 w 3702121"/>
                <a:gd name="T17" fmla="*/ 1992111 h 1992111"/>
                <a:gd name="T18" fmla="*/ 3577660 w 3702121"/>
                <a:gd name="T19" fmla="*/ 1992111 h 1992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2121" h="1992111">
                  <a:moveTo>
                    <a:pt x="3577660" y="1992111"/>
                  </a:moveTo>
                  <a:lnTo>
                    <a:pt x="124460" y="1992111"/>
                  </a:lnTo>
                  <a:cubicBezTo>
                    <a:pt x="55880" y="1992111"/>
                    <a:pt x="0" y="1936231"/>
                    <a:pt x="0" y="18676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77661" y="0"/>
                  </a:lnTo>
                  <a:cubicBezTo>
                    <a:pt x="3646241" y="0"/>
                    <a:pt x="3702121" y="55880"/>
                    <a:pt x="3702121" y="124460"/>
                  </a:cubicBezTo>
                  <a:lnTo>
                    <a:pt x="3702121" y="1867651"/>
                  </a:lnTo>
                  <a:cubicBezTo>
                    <a:pt x="3702121" y="1936231"/>
                    <a:pt x="3646241" y="1992111"/>
                    <a:pt x="3577661" y="1992111"/>
                  </a:cubicBezTo>
                  <a:lnTo>
                    <a:pt x="3577660" y="1992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dirty="0"/>
            </a:p>
          </p:txBody>
        </p:sp>
      </p:grpSp>
      <p:pic>
        <p:nvPicPr>
          <p:cNvPr id="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9230" y="5147016"/>
            <a:ext cx="1266825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" t="9884" r="4259" b="48141"/>
          <a:stretch/>
        </p:blipFill>
        <p:spPr bwMode="auto">
          <a:xfrm>
            <a:off x="4528457" y="909184"/>
            <a:ext cx="7308850" cy="252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7760">
            <a:off x="2874190" y="312072"/>
            <a:ext cx="1512887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0"/>
          <p:cNvSpPr txBox="1"/>
          <p:nvPr/>
        </p:nvSpPr>
        <p:spPr>
          <a:xfrm>
            <a:off x="3355975" y="438150"/>
            <a:ext cx="8289925" cy="42999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r" fontAlgn="auto">
              <a:lnSpc>
                <a:spcPts val="3333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333" dirty="0">
                <a:solidFill>
                  <a:srgbClr val="002060"/>
                </a:solidFill>
                <a:latin typeface="Arial Black" panose="020B0A04020102020204" pitchFamily="34" charset="0"/>
              </a:rPr>
              <a:t>Информационные ресурсы</a:t>
            </a:r>
          </a:p>
        </p:txBody>
      </p:sp>
      <p:sp>
        <p:nvSpPr>
          <p:cNvPr id="13" name="TextBox 11"/>
          <p:cNvSpPr txBox="1"/>
          <p:nvPr/>
        </p:nvSpPr>
        <p:spPr>
          <a:xfrm>
            <a:off x="7880350" y="3675063"/>
            <a:ext cx="4068763" cy="92333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1E1E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канал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1E1E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олимпиад: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1E1E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2000" dirty="0">
                <a:solidFill>
                  <a:srgbClr val="1E1E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2000" dirty="0" smtClean="0">
                <a:solidFill>
                  <a:srgbClr val="1E1E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t.me/centrolimpiadspb</a:t>
            </a:r>
            <a:r>
              <a:rPr lang="ru-RU" sz="2000" dirty="0" smtClean="0">
                <a:solidFill>
                  <a:srgbClr val="1E1E1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1E1E1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l="1883" t="17963" r="3305" b="14444"/>
          <a:stretch/>
        </p:blipFill>
        <p:spPr>
          <a:xfrm>
            <a:off x="159161" y="3001845"/>
            <a:ext cx="6607244" cy="3621087"/>
          </a:xfrm>
          <a:prstGeom prst="rect">
            <a:avLst/>
          </a:prstGeom>
        </p:spPr>
      </p:pic>
      <p:pic>
        <p:nvPicPr>
          <p:cNvPr id="2050" name="Picture 2" descr="http://qrcoder.ru/code/?http%3A%2F%2Folymp.academtalant.ru%2F&amp;6&amp;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90" y="57150"/>
            <a:ext cx="21145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1"/>
          <p:cNvSpPr txBox="1"/>
          <p:nvPr/>
        </p:nvSpPr>
        <p:spPr>
          <a:xfrm>
            <a:off x="300490" y="2010219"/>
            <a:ext cx="4068763" cy="78431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auto">
              <a:lnSpc>
                <a:spcPts val="3173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сайт: </a:t>
            </a:r>
            <a:r>
              <a:rPr lang="en-US" sz="22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en-US" sz="22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://olymp.academtalant.ru</a:t>
            </a:r>
            <a:r>
              <a:rPr lang="en-US" sz="22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ru-RU" sz="2267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qrcoder.ru/code/?https%3A%2F%2Ft.me%2Fcentrolimpiadspb&amp;6&amp;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842" y="4598409"/>
            <a:ext cx="21145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15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56" y="155276"/>
            <a:ext cx="10947286" cy="6608284"/>
          </a:xfrm>
        </p:spPr>
      </p:pic>
    </p:spTree>
    <p:extLst>
      <p:ext uri="{BB962C8B-B14F-4D97-AF65-F5344CB8AC3E}">
        <p14:creationId xmlns:p14="http://schemas.microsoft.com/office/powerpoint/2010/main" val="1099088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158506" y="1480768"/>
            <a:ext cx="5529373" cy="2602135"/>
            <a:chOff x="-1893659" y="-458599"/>
            <a:chExt cx="2805645" cy="1320400"/>
          </a:xfrm>
        </p:grpSpPr>
        <p:sp>
          <p:nvSpPr>
            <p:cNvPr id="5" name="Freeform 3"/>
            <p:cNvSpPr>
              <a:spLocks/>
            </p:cNvSpPr>
            <p:nvPr/>
          </p:nvSpPr>
          <p:spPr bwMode="auto">
            <a:xfrm>
              <a:off x="-1893659" y="-458599"/>
              <a:ext cx="2805645" cy="1320400"/>
            </a:xfrm>
            <a:custGeom>
              <a:avLst/>
              <a:gdLst>
                <a:gd name="T0" fmla="*/ 3577660 w 3702121"/>
                <a:gd name="T1" fmla="*/ 1992111 h 1992111"/>
                <a:gd name="T2" fmla="*/ 124460 w 3702121"/>
                <a:gd name="T3" fmla="*/ 1992111 h 1992111"/>
                <a:gd name="T4" fmla="*/ 0 w 3702121"/>
                <a:gd name="T5" fmla="*/ 1867651 h 1992111"/>
                <a:gd name="T6" fmla="*/ 0 w 3702121"/>
                <a:gd name="T7" fmla="*/ 124460 h 1992111"/>
                <a:gd name="T8" fmla="*/ 124460 w 3702121"/>
                <a:gd name="T9" fmla="*/ 0 h 1992111"/>
                <a:gd name="T10" fmla="*/ 3577661 w 3702121"/>
                <a:gd name="T11" fmla="*/ 0 h 1992111"/>
                <a:gd name="T12" fmla="*/ 3702121 w 3702121"/>
                <a:gd name="T13" fmla="*/ 124460 h 1992111"/>
                <a:gd name="T14" fmla="*/ 3702121 w 3702121"/>
                <a:gd name="T15" fmla="*/ 1867651 h 1992111"/>
                <a:gd name="T16" fmla="*/ 3577661 w 3702121"/>
                <a:gd name="T17" fmla="*/ 1992111 h 1992111"/>
                <a:gd name="T18" fmla="*/ 3577660 w 3702121"/>
                <a:gd name="T19" fmla="*/ 1992111 h 1992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2121" h="1992111">
                  <a:moveTo>
                    <a:pt x="3577660" y="1992111"/>
                  </a:moveTo>
                  <a:lnTo>
                    <a:pt x="124460" y="1992111"/>
                  </a:lnTo>
                  <a:cubicBezTo>
                    <a:pt x="55880" y="1992111"/>
                    <a:pt x="0" y="1936231"/>
                    <a:pt x="0" y="186765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77661" y="0"/>
                  </a:lnTo>
                  <a:cubicBezTo>
                    <a:pt x="3646241" y="0"/>
                    <a:pt x="3702121" y="55880"/>
                    <a:pt x="3702121" y="124460"/>
                  </a:cubicBezTo>
                  <a:lnTo>
                    <a:pt x="3702121" y="1867651"/>
                  </a:lnTo>
                  <a:cubicBezTo>
                    <a:pt x="3702121" y="1936231"/>
                    <a:pt x="3646241" y="1992111"/>
                    <a:pt x="3577661" y="1992111"/>
                  </a:cubicBezTo>
                  <a:lnTo>
                    <a:pt x="3577660" y="1992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Ответственный за проведение  школьного этапа </a:t>
              </a:r>
            </a:p>
            <a:p>
              <a:pPr algn="ctr"/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ВСОШ в ГБОУ ЦО №167 :</a:t>
              </a:r>
            </a:p>
            <a:p>
              <a:pPr algn="ctr"/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Заместитель директора по учебной работе </a:t>
              </a:r>
            </a:p>
            <a:p>
              <a:pPr algn="ctr"/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Матвеева Варвара Викторовна</a:t>
              </a:r>
            </a:p>
            <a:p>
              <a:pPr algn="ctr"/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Кабинет №338</a:t>
              </a:r>
            </a:p>
            <a:p>
              <a:pPr algn="ctr"/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Тел: 417-40-19</a:t>
              </a:r>
            </a:p>
            <a:p>
              <a:pPr algn="ctr"/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Часы приёма: </a:t>
              </a:r>
            </a:p>
            <a:p>
              <a:pPr algn="ctr"/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Вторник с 16:00 до 18:00</a:t>
              </a:r>
            </a:p>
            <a:p>
              <a:pPr algn="ctr"/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Четверг с 10:00 до 12:00</a:t>
              </a: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7760">
            <a:off x="9827885" y="4707828"/>
            <a:ext cx="1512887" cy="149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0"/>
          <p:cNvSpPr txBox="1"/>
          <p:nvPr/>
        </p:nvSpPr>
        <p:spPr>
          <a:xfrm>
            <a:off x="3355975" y="438150"/>
            <a:ext cx="8289925" cy="42999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r" fontAlgn="auto">
              <a:lnSpc>
                <a:spcPts val="3333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333" dirty="0">
                <a:solidFill>
                  <a:srgbClr val="002060"/>
                </a:solidFill>
                <a:latin typeface="Arial Black" panose="020B0A04020102020204" pitchFamily="34" charset="0"/>
              </a:rPr>
              <a:t>Информационные ресурсы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28" y="1352108"/>
            <a:ext cx="3549502" cy="354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2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720</TotalTime>
  <Words>354</Words>
  <Application>Microsoft Office PowerPoint</Application>
  <PresentationFormat>Произвольный</PresentationFormat>
  <Paragraphs>69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Проведение школьного этапа  всероссийской олимпиады школьников в Красносельском районе  в 2026-2027 учебном году</vt:lpstr>
      <vt:lpstr>Общие положения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MatveevaVV</cp:lastModifiedBy>
  <cp:revision>62</cp:revision>
  <dcterms:created xsi:type="dcterms:W3CDTF">2021-06-25T08:46:26Z</dcterms:created>
  <dcterms:modified xsi:type="dcterms:W3CDTF">2026-09-07T11:30:25Z</dcterms:modified>
</cp:coreProperties>
</file>